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Montserrat SemiBold"/>
      <p:regular r:id="rId20"/>
      <p:bold r:id="rId21"/>
      <p:italic r:id="rId22"/>
      <p:boldItalic r:id="rId23"/>
    </p:embeddedFon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regular.fntdata"/><Relationship Id="rId22" Type="http://schemas.openxmlformats.org/officeDocument/2006/relationships/font" Target="fonts/MontserratSemiBold-italic.fntdata"/><Relationship Id="rId21" Type="http://schemas.openxmlformats.org/officeDocument/2006/relationships/font" Target="fonts/MontserratSemiBold-bold.fntdata"/><Relationship Id="rId24" Type="http://schemas.openxmlformats.org/officeDocument/2006/relationships/font" Target="fonts/Raleway-regular.fntdata"/><Relationship Id="rId23" Type="http://schemas.openxmlformats.org/officeDocument/2006/relationships/font" Target="fonts/MontserratSemi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-bold.fntdata"/><Relationship Id="rId10" Type="http://schemas.openxmlformats.org/officeDocument/2006/relationships/slide" Target="slides/slide6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aa59f20268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2aa59f20268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a5414ecbc_0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a5414ecbc_0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aa5414ecbc_0_1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a5414ecbc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a5414ecbc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aa5414ecbc_0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a5414ecbc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a5414ecbc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aa5414ecbc_0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a65708eaa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aa65708eaa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aa65708eaa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a5414ecbc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aa5414ecbc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aa5414ecbc_0_2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a59f20268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aa59f20268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aa59f20268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a5414ecbc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a5414ecbc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2aa5414ecbc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a5414ecbc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aa5414ecbc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aa5414ecbc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a5414ecbc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a5414ecbc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aa5414ecbc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a5414ecbc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a5414ecbc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aa5414ecbc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a735d861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a735d861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aa735d861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a735d8612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a735d8612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aa735d8612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a5414ecbc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aa5414ecbc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aa5414ecbc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a735d8612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a735d8612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aa735d8612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 u="none" cap="none" strike="noStrike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" name="Google Shape;63;p11"/>
          <p:cNvSpPr/>
          <p:nvPr/>
        </p:nvSpPr>
        <p:spPr>
          <a:xfrm>
            <a:off x="11039748" y="6377809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00" scaled="0"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11039748" y="6377809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fld id="{00000000-1234-1234-1234-123412341234}" type="slidenum"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b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" name="Google Shape;20;p3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cap="flat" cmpd="sng" w="571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b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" name="Google Shape;24;p4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cap="flat" cmpd="sng" w="571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1719473" y="932990"/>
            <a:ext cx="3989645" cy="3989645"/>
          </a:xfrm>
          <a:prstGeom prst="frame">
            <a:avLst>
              <a:gd fmla="val 1429" name="adj1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4"/>
          <p:cNvSpPr/>
          <p:nvPr>
            <p:ph idx="2" type="pic"/>
          </p:nvPr>
        </p:nvSpPr>
        <p:spPr>
          <a:xfrm>
            <a:off x="1270764" y="1475302"/>
            <a:ext cx="3989645" cy="39896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b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" name="Google Shape;30;p5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cap="flat" cmpd="sng" w="571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>
            <p:ph idx="2" type="pic"/>
          </p:nvPr>
        </p:nvSpPr>
        <p:spPr>
          <a:xfrm>
            <a:off x="0" y="0"/>
            <a:ext cx="12192000" cy="40013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33" name="Google Shape;33;p6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b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" name="Google Shape;35;p6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cap="flat" cmpd="sng" w="571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bg>
      <p:bgPr>
        <a:solidFill>
          <a:srgbClr val="262626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415592" y="6400892"/>
            <a:ext cx="264527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b="1"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" name="Google Shape;39;p7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cap="flat" cmpd="sng" w="571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and Content">
  <p:cSld name="9_Title and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>
            <p:ph idx="2" type="pic"/>
          </p:nvPr>
        </p:nvSpPr>
        <p:spPr>
          <a:xfrm>
            <a:off x="1972573" y="2610407"/>
            <a:ext cx="2314575" cy="2312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2" name="Google Shape;42;p8"/>
          <p:cNvSpPr/>
          <p:nvPr>
            <p:ph idx="3" type="pic"/>
          </p:nvPr>
        </p:nvSpPr>
        <p:spPr>
          <a:xfrm>
            <a:off x="5010409" y="2610407"/>
            <a:ext cx="2314575" cy="2312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3" name="Google Shape;43;p8"/>
          <p:cNvSpPr/>
          <p:nvPr>
            <p:ph idx="4" type="pic"/>
          </p:nvPr>
        </p:nvSpPr>
        <p:spPr>
          <a:xfrm>
            <a:off x="7936074" y="2610407"/>
            <a:ext cx="2314575" cy="2312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4" name="Google Shape;44;p8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" name="Google Shape;45;p8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b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" name="Google Shape;46;p8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cap="flat" cmpd="sng" w="571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2135039" y="5200584"/>
            <a:ext cx="198964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rPr>
              <a:t>CHARLES K SMITH</a:t>
            </a:r>
            <a:endParaRPr sz="1600">
              <a:solidFill>
                <a:srgbClr val="3F3F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2485294" y="5502341"/>
            <a:ext cx="1289135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General Manager</a:t>
            </a:r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5223491" y="5200584"/>
            <a:ext cx="18870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rPr>
              <a:t>DELTON R SMITH</a:t>
            </a:r>
            <a:endParaRPr/>
          </a:p>
        </p:txBody>
      </p:sp>
      <p:sp>
        <p:nvSpPr>
          <p:cNvPr id="50" name="Google Shape;50;p8"/>
          <p:cNvSpPr txBox="1"/>
          <p:nvPr/>
        </p:nvSpPr>
        <p:spPr>
          <a:xfrm>
            <a:off x="5395819" y="5502341"/>
            <a:ext cx="1542409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Chief Excutive Officer</a:t>
            </a:r>
            <a:endParaRPr/>
          </a:p>
        </p:txBody>
      </p:sp>
      <p:sp>
        <p:nvSpPr>
          <p:cNvPr id="51" name="Google Shape;51;p8"/>
          <p:cNvSpPr txBox="1"/>
          <p:nvPr/>
        </p:nvSpPr>
        <p:spPr>
          <a:xfrm>
            <a:off x="8153041" y="5200584"/>
            <a:ext cx="18806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rPr>
              <a:t>BRENNAN SMITH</a:t>
            </a:r>
            <a:endParaRPr/>
          </a:p>
        </p:txBody>
      </p:sp>
      <p:sp>
        <p:nvSpPr>
          <p:cNvPr id="52" name="Google Shape;52;p8"/>
          <p:cNvSpPr txBox="1"/>
          <p:nvPr/>
        </p:nvSpPr>
        <p:spPr>
          <a:xfrm>
            <a:off x="8460817" y="5502341"/>
            <a:ext cx="1265090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Creative Director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" name="Google Shape;55;p9"/>
          <p:cNvSpPr/>
          <p:nvPr/>
        </p:nvSpPr>
        <p:spPr>
          <a:xfrm>
            <a:off x="11039748" y="6377809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9"/>
          <p:cNvSpPr/>
          <p:nvPr>
            <p:ph idx="2" type="pic"/>
          </p:nvPr>
        </p:nvSpPr>
        <p:spPr>
          <a:xfrm>
            <a:off x="0" y="0"/>
            <a:ext cx="12192000" cy="333216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" name="Google Shape;59;p10"/>
          <p:cNvSpPr/>
          <p:nvPr/>
        </p:nvSpPr>
        <p:spPr>
          <a:xfrm>
            <a:off x="11039748" y="6377809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60;p10"/>
          <p:cNvSpPr/>
          <p:nvPr>
            <p:ph idx="2" type="pic"/>
          </p:nvPr>
        </p:nvSpPr>
        <p:spPr>
          <a:xfrm>
            <a:off x="6764339" y="1009650"/>
            <a:ext cx="5827922" cy="33766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SemiBold"/>
              <a:buNone/>
              <a:defRPr b="1" i="0" sz="4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5959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/>
          <p:cNvPicPr preferRelativeResize="0"/>
          <p:nvPr/>
        </p:nvPicPr>
        <p:blipFill rotWithShape="1">
          <a:blip r:embed="rId3">
            <a:alphaModFix amt="90000"/>
          </a:blip>
          <a:srcRect b="25738" l="0" r="0" t="0"/>
          <a:stretch/>
        </p:blipFill>
        <p:spPr>
          <a:xfrm>
            <a:off x="-60725" y="0"/>
            <a:ext cx="1231347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/>
          <p:nvPr/>
        </p:nvSpPr>
        <p:spPr>
          <a:xfrm rot="899639">
            <a:off x="3959580" y="2819472"/>
            <a:ext cx="1079556" cy="1079556"/>
          </a:xfrm>
          <a:prstGeom prst="rect">
            <a:avLst/>
          </a:prstGeom>
          <a:noFill/>
          <a:ln cap="flat" cmpd="sng" w="7620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1545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4184250" y="2828700"/>
            <a:ext cx="3823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XP</a:t>
            </a:r>
            <a:r>
              <a:rPr b="1" lang="en-US" sz="7200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anse</a:t>
            </a:r>
            <a:endParaRPr b="1" sz="4800">
              <a:solidFill>
                <a:srgbClr val="C1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9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25" name="Google Shape;225;p22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 txBox="1"/>
          <p:nvPr/>
        </p:nvSpPr>
        <p:spPr>
          <a:xfrm>
            <a:off x="627900" y="243925"/>
            <a:ext cx="76872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ПРОГРАММНАЯ РЕАЛИЗАЦИЯ</a:t>
            </a:r>
            <a:endParaRPr>
              <a:solidFill>
                <a:srgbClr val="C15454"/>
              </a:solidFill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/>
          <p:nvPr/>
        </p:nvSpPr>
        <p:spPr>
          <a:xfrm>
            <a:off x="636100" y="1888450"/>
            <a:ext cx="515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СИМУЛЯЦИЯ ПОЛЕТА</a:t>
            </a:r>
            <a:endParaRPr sz="1800">
              <a:solidFill>
                <a:srgbClr val="C15454"/>
              </a:solidFill>
            </a:endParaRPr>
          </a:p>
        </p:txBody>
      </p:sp>
      <p:pic>
        <p:nvPicPr>
          <p:cNvPr id="229" name="Google Shape;229;p22"/>
          <p:cNvPicPr preferRelativeResize="0"/>
          <p:nvPr/>
        </p:nvPicPr>
        <p:blipFill rotWithShape="1">
          <a:blip r:embed="rId5">
            <a:alphaModFix/>
          </a:blip>
          <a:srcRect b="0" l="0" r="3938" t="0"/>
          <a:stretch/>
        </p:blipFill>
        <p:spPr>
          <a:xfrm>
            <a:off x="452800" y="3099700"/>
            <a:ext cx="6183925" cy="33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 rotWithShape="1">
          <a:blip r:embed="rId6">
            <a:alphaModFix/>
          </a:blip>
          <a:srcRect b="0" l="0" r="5419" t="0"/>
          <a:stretch/>
        </p:blipFill>
        <p:spPr>
          <a:xfrm>
            <a:off x="6843375" y="691048"/>
            <a:ext cx="5157299" cy="3647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37" name="Google Shape;237;p23"/>
          <p:cNvPicPr preferRelativeResize="0"/>
          <p:nvPr/>
        </p:nvPicPr>
        <p:blipFill rotWithShape="1">
          <a:blip r:embed="rId3">
            <a:alphaModFix amt="60000"/>
          </a:blip>
          <a:srcRect b="0" l="3762" r="0" t="0"/>
          <a:stretch/>
        </p:blipFill>
        <p:spPr>
          <a:xfrm>
            <a:off x="2700" y="0"/>
            <a:ext cx="12186602" cy="68579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4000" stPos="0" sy="-100000" ky="0"/>
          </a:effectLst>
        </p:spPr>
      </p:pic>
      <p:sp>
        <p:nvSpPr>
          <p:cNvPr id="238" name="Google Shape;238;p23"/>
          <p:cNvSpPr txBox="1"/>
          <p:nvPr/>
        </p:nvSpPr>
        <p:spPr>
          <a:xfrm>
            <a:off x="2253700" y="161825"/>
            <a:ext cx="97566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ИССЛЕДОВАНИЕ                   КОЭФФИЦИЕНТА </a:t>
            </a:r>
            <a:r>
              <a:rPr b="1" lang="en-US" sz="18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АЭРОДИНАМИЧЕСКОГО СОПРОТИВЛЕНИЯ</a:t>
            </a:r>
            <a:endParaRPr sz="1800">
              <a:solidFill>
                <a:srgbClr val="C15454"/>
              </a:solidFill>
            </a:endParaRPr>
          </a:p>
        </p:txBody>
      </p:sp>
      <p:pic>
        <p:nvPicPr>
          <p:cNvPr id="239" name="Google Shape;239;p23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950" y="2446125"/>
            <a:ext cx="5402049" cy="395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3">
            <a:alphaModFix amt="70000"/>
          </a:blip>
          <a:srcRect b="0" l="-1030" r="0" t="0"/>
          <a:stretch/>
        </p:blipFill>
        <p:spPr>
          <a:xfrm>
            <a:off x="-127000" y="0"/>
            <a:ext cx="1239077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 txBox="1"/>
          <p:nvPr/>
        </p:nvSpPr>
        <p:spPr>
          <a:xfrm>
            <a:off x="398000" y="243925"/>
            <a:ext cx="76872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СРАВНЕНИЕ РЕЗУЛЬТАТОВ</a:t>
            </a:r>
            <a:endParaRPr b="1" sz="5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ГРАФИКИ</a:t>
            </a:r>
            <a:endParaRPr b="1" sz="1800">
              <a:solidFill>
                <a:srgbClr val="C154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24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00" y="2429548"/>
            <a:ext cx="5511124" cy="41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2525" y="364900"/>
            <a:ext cx="5321225" cy="37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58" name="Google Shape;258;p25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-127000" y="0"/>
            <a:ext cx="1239077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 txBox="1"/>
          <p:nvPr/>
        </p:nvSpPr>
        <p:spPr>
          <a:xfrm>
            <a:off x="398000" y="243925"/>
            <a:ext cx="76872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СРАВНЕНИЕ РЕЗУЛЬТАТОВ</a:t>
            </a:r>
            <a:endParaRPr b="1" sz="5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ГРАФИКИ</a:t>
            </a:r>
            <a:endParaRPr b="1" sz="1800">
              <a:solidFill>
                <a:srgbClr val="C154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p25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525" y="2512422"/>
            <a:ext cx="5124501" cy="37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6925" y="434025"/>
            <a:ext cx="5391775" cy="39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69" name="Google Shape;269;p26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6"/>
          <p:cNvSpPr txBox="1"/>
          <p:nvPr/>
        </p:nvSpPr>
        <p:spPr>
          <a:xfrm>
            <a:off x="398000" y="243925"/>
            <a:ext cx="76872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СРАВНЕНИЕ ЦЕН ЭКСПЛУАТАЦИИ</a:t>
            </a:r>
            <a:endParaRPr b="1" sz="5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ГРАФИК</a:t>
            </a:r>
            <a:endParaRPr b="1" sz="1800">
              <a:solidFill>
                <a:srgbClr val="C154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p26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00" y="2479247"/>
            <a:ext cx="5418475" cy="38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742250" y="475825"/>
            <a:ext cx="768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C154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27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7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3875" y="1666875"/>
            <a:ext cx="3524250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7"/>
          <p:cNvSpPr txBox="1"/>
          <p:nvPr/>
        </p:nvSpPr>
        <p:spPr>
          <a:xfrm>
            <a:off x="4685450" y="53671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ССЫЛКА НА ГИТХАБ</a:t>
            </a:r>
            <a:endParaRPr b="1" sz="1800">
              <a:solidFill>
                <a:srgbClr val="C154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 amt="70000"/>
          </a:blip>
          <a:srcRect b="2143" l="0" r="0" t="0"/>
          <a:stretch/>
        </p:blipFill>
        <p:spPr>
          <a:xfrm>
            <a:off x="5400" y="-38100"/>
            <a:ext cx="12186600" cy="68960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4000" stPos="0" sy="-100000" ky="0"/>
          </a:effectLst>
        </p:spPr>
      </p:pic>
      <p:sp>
        <p:nvSpPr>
          <p:cNvPr id="82" name="Google Shape;82;p14"/>
          <p:cNvSpPr txBox="1"/>
          <p:nvPr/>
        </p:nvSpPr>
        <p:spPr>
          <a:xfrm>
            <a:off x="331300" y="231900"/>
            <a:ext cx="36003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НАША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КОМАНДА</a:t>
            </a:r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407500" y="1789050"/>
            <a:ext cx="119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СОСТАВ</a:t>
            </a:r>
            <a:endParaRPr sz="1500">
              <a:solidFill>
                <a:srgbClr val="C15454"/>
              </a:solidFill>
            </a:endParaRPr>
          </a:p>
        </p:txBody>
      </p:sp>
      <p:sp>
        <p:nvSpPr>
          <p:cNvPr id="84" name="Google Shape;84;p14"/>
          <p:cNvSpPr/>
          <p:nvPr/>
        </p:nvSpPr>
        <p:spPr>
          <a:xfrm rot="899926">
            <a:off x="5158866" y="-323194"/>
            <a:ext cx="723343" cy="723343"/>
          </a:xfrm>
          <a:prstGeom prst="rect">
            <a:avLst/>
          </a:prstGeom>
          <a:noFill/>
          <a:ln cap="flat" cmpd="sng" w="5715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4"/>
          <p:cNvSpPr/>
          <p:nvPr/>
        </p:nvSpPr>
        <p:spPr>
          <a:xfrm rot="899926">
            <a:off x="11920816" y="1446131"/>
            <a:ext cx="723343" cy="723343"/>
          </a:xfrm>
          <a:prstGeom prst="rect">
            <a:avLst/>
          </a:prstGeom>
          <a:noFill/>
          <a:ln cap="flat" cmpd="sng" w="5715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4"/>
          <p:cNvSpPr/>
          <p:nvPr/>
        </p:nvSpPr>
        <p:spPr>
          <a:xfrm rot="899926">
            <a:off x="-397134" y="5265906"/>
            <a:ext cx="723343" cy="723343"/>
          </a:xfrm>
          <a:prstGeom prst="rect">
            <a:avLst/>
          </a:prstGeom>
          <a:noFill/>
          <a:ln cap="flat" cmpd="sng" w="57150">
            <a:solidFill>
              <a:srgbClr val="9036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1221912" y="2566702"/>
            <a:ext cx="1994100" cy="1994100"/>
          </a:xfrm>
          <a:prstGeom prst="rect">
            <a:avLst/>
          </a:prstGeom>
          <a:noFill/>
          <a:ln cap="flat" cmpd="sng" w="104775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1545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2135039" y="5200584"/>
            <a:ext cx="198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1127949" y="5407675"/>
            <a:ext cx="2175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7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РУКОВОДИТЕЛЬ ПРОЕКТА, ИНЖЕНЕР В KSP</a:t>
            </a:r>
            <a:endParaRPr sz="1600">
              <a:solidFill>
                <a:srgbClr val="C1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1051725" y="4913200"/>
            <a:ext cx="259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ФРОЛОВ В.В.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5">
            <a:alphaModFix/>
          </a:blip>
          <a:srcRect b="0" l="0" r="27541" t="0"/>
          <a:stretch/>
        </p:blipFill>
        <p:spPr>
          <a:xfrm>
            <a:off x="1403725" y="2887875"/>
            <a:ext cx="1736451" cy="2063651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4000" stPos="0" sy="-100000" ky="0"/>
          </a:effectLst>
        </p:spPr>
      </p:pic>
      <p:sp>
        <p:nvSpPr>
          <p:cNvPr id="93" name="Google Shape;93;p14"/>
          <p:cNvSpPr/>
          <p:nvPr/>
        </p:nvSpPr>
        <p:spPr>
          <a:xfrm>
            <a:off x="3992937" y="2566702"/>
            <a:ext cx="1994100" cy="1994100"/>
          </a:xfrm>
          <a:prstGeom prst="rect">
            <a:avLst/>
          </a:prstGeom>
          <a:noFill/>
          <a:ln cap="flat" cmpd="sng" w="104775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292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6992549" y="2566702"/>
            <a:ext cx="1994100" cy="1994100"/>
          </a:xfrm>
          <a:prstGeom prst="rect">
            <a:avLst/>
          </a:prstGeom>
          <a:noFill/>
          <a:ln cap="flat" cmpd="sng" w="104775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9629375" y="2566702"/>
            <a:ext cx="1994100" cy="1994100"/>
          </a:xfrm>
          <a:prstGeom prst="rect">
            <a:avLst/>
          </a:prstGeom>
          <a:noFill/>
          <a:ln cap="flat" cmpd="sng" w="104775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428850" y="4913200"/>
            <a:ext cx="360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МЕЛЬНИКОВА Н.И.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6875975" y="4913200"/>
            <a:ext cx="248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ЖГЕНТИ</a:t>
            </a: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Д.Н.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9648425" y="4913200"/>
            <a:ext cx="210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ГАНЯК</a:t>
            </a: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А.О.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3902474" y="5505175"/>
            <a:ext cx="2175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7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ДИЗАЙНЕР, СОСТАВИТЕЛЬ ФИЗ И МАТ МОДЕЛИ</a:t>
            </a:r>
            <a:endParaRPr sz="1600">
              <a:solidFill>
                <a:srgbClr val="C1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9538924" y="5386875"/>
            <a:ext cx="2175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7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ГЛАВНЫЙ ПРОГРАММИСТ</a:t>
            </a:r>
            <a:endParaRPr sz="1600">
              <a:solidFill>
                <a:srgbClr val="C1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6">
            <a:alphaModFix/>
          </a:blip>
          <a:srcRect b="14879" l="0" r="0" t="0"/>
          <a:stretch/>
        </p:blipFill>
        <p:spPr>
          <a:xfrm>
            <a:off x="9461975" y="2887875"/>
            <a:ext cx="2481300" cy="21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7029124" y="5505175"/>
            <a:ext cx="2175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7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ДИЗАЙНЕР, СОСТАВИТЕЛЬ ФИЗ И МАТ МОДЕЛИ</a:t>
            </a:r>
            <a:endParaRPr sz="1600">
              <a:solidFill>
                <a:srgbClr val="C1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5375" y="2887875"/>
            <a:ext cx="1994100" cy="2063651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4000" stPos="0" sy="-100000" ky="0"/>
          </a:effectLst>
        </p:spPr>
      </p:pic>
      <p:pic>
        <p:nvPicPr>
          <p:cNvPr id="104" name="Google Shape;10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2650" y="2920400"/>
            <a:ext cx="2250851" cy="19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2910000" y="629450"/>
            <a:ext cx="6366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ЦЕЛИ И ЗАДАЧИ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311425" y="1855325"/>
            <a:ext cx="1145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ЦЕЛЬ ПРОЕКТА:  </a:t>
            </a: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МОДЕЛИРОВАНИЕ ОДНОСТУПЕНЧАТОЙ КОСМИЧЕСКОЙ СИСТЕМЫ БЕЗ РАКЕТЫ-НОСИТЕЛЯ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14" name="Google Shape;114;p15"/>
          <p:cNvSpPr/>
          <p:nvPr/>
        </p:nvSpPr>
        <p:spPr>
          <a:xfrm rot="899926">
            <a:off x="2607841" y="6534806"/>
            <a:ext cx="723343" cy="723343"/>
          </a:xfrm>
          <a:prstGeom prst="rect">
            <a:avLst/>
          </a:prstGeom>
          <a:noFill/>
          <a:ln cap="flat" cmpd="sng" w="5715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5"/>
          <p:cNvSpPr/>
          <p:nvPr/>
        </p:nvSpPr>
        <p:spPr>
          <a:xfrm rot="899926">
            <a:off x="11672366" y="3279431"/>
            <a:ext cx="723343" cy="723343"/>
          </a:xfrm>
          <a:prstGeom prst="rect">
            <a:avLst/>
          </a:prstGeom>
          <a:noFill/>
          <a:ln cap="flat" cmpd="sng" w="5715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5"/>
          <p:cNvSpPr/>
          <p:nvPr/>
        </p:nvSpPr>
        <p:spPr>
          <a:xfrm rot="899926">
            <a:off x="-457584" y="958956"/>
            <a:ext cx="723343" cy="723343"/>
          </a:xfrm>
          <a:prstGeom prst="rect">
            <a:avLst/>
          </a:prstGeom>
          <a:noFill/>
          <a:ln cap="flat" cmpd="sng" w="57150">
            <a:solidFill>
              <a:srgbClr val="9036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2135039" y="5200584"/>
            <a:ext cx="198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311425" y="2604050"/>
            <a:ext cx="1135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ЦЕЛЬ МИССИИ:  </a:t>
            </a: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ВЫВОД НА ОРБИТУ ЛЕТАТЕЛЬНОГО АППАРАТА БЕЗ РАКЕТЫ-НОСИТЕЛЯ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311425" y="3198150"/>
            <a:ext cx="12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ЗАДАЧИ</a:t>
            </a:r>
            <a:r>
              <a:rPr lang="en-US" sz="1800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 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38100" y="3792250"/>
            <a:ext cx="8950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-ИЗУЧИТЬ ИНФОРМАЦИЮ ПО ТЕМЕ ПРОЕКТА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-СОЗДАТЬ ЛЕТАТЕЛЬНЫЙ АППАРАТ В ВИРТУАЛЬНОЙ СРЕДЕ KSP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-СОЗДАТЬ ФИЗИЧЕСКОЮ И МАТЕМАТИЧЕСКУЮ МОДЕЛИ ДЛЯ ОПИСАНИЯ ПРОЕКТА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-ПРОИЗВЕСТИ ЗАПУСК ЛЕТАТЕЛЬНОГО АППАРАТА В ВИРТУАЛЬНОЙ СРЕДЕ KSP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-ВЫГРУЗИТЬ ДАННЫЕ, ОПИСАТЬ ПРОГРАММНУЮ РЕАЛИЗАЦИЮ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-ИССЛЕДОВАТЬ МОДЕЛЬ АППАРАТА В СРЕДЕ OPENFOAM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-ПОСЧИТАТЬ АЭРОДИНАМИЧЕСКОЕ СОПРОТИВЛЕНИЕ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-ПРЕДСКАЗАТЬ ПОДЪЕМНУЮ СИЛУ И ХАРАКТЕРИСТИЧЕСКУЮ СКОРОСТЬ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-ОФОРМИТЬ ОТЧЕТ О ПРОДЕЛАННОЙ РАБОТЕ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1899475" y="668125"/>
            <a:ext cx="9132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ПРЕИМУЩЕСТВА SSTO</a:t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 rot="899926">
            <a:off x="-359059" y="560231"/>
            <a:ext cx="723343" cy="723343"/>
          </a:xfrm>
          <a:prstGeom prst="rect">
            <a:avLst/>
          </a:prstGeom>
          <a:noFill/>
          <a:ln cap="flat" cmpd="sng" w="5715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6"/>
          <p:cNvSpPr/>
          <p:nvPr/>
        </p:nvSpPr>
        <p:spPr>
          <a:xfrm rot="899926">
            <a:off x="11844191" y="1827106"/>
            <a:ext cx="723343" cy="723343"/>
          </a:xfrm>
          <a:prstGeom prst="rect">
            <a:avLst/>
          </a:prstGeom>
          <a:noFill/>
          <a:ln cap="flat" cmpd="sng" w="5715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6"/>
          <p:cNvSpPr/>
          <p:nvPr/>
        </p:nvSpPr>
        <p:spPr>
          <a:xfrm rot="899926">
            <a:off x="-92009" y="6382631"/>
            <a:ext cx="723343" cy="723343"/>
          </a:xfrm>
          <a:prstGeom prst="rect">
            <a:avLst/>
          </a:prstGeom>
          <a:noFill/>
          <a:ln cap="flat" cmpd="sng" w="57150">
            <a:solidFill>
              <a:srgbClr val="9036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16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6"/>
          <p:cNvGrpSpPr/>
          <p:nvPr/>
        </p:nvGrpSpPr>
        <p:grpSpPr>
          <a:xfrm>
            <a:off x="6035700" y="4135450"/>
            <a:ext cx="5064900" cy="885900"/>
            <a:chOff x="613775" y="2907475"/>
            <a:chExt cx="5064900" cy="885900"/>
          </a:xfrm>
        </p:grpSpPr>
        <p:sp>
          <p:nvSpPr>
            <p:cNvPr id="135" name="Google Shape;135;p16"/>
            <p:cNvSpPr/>
            <p:nvPr/>
          </p:nvSpPr>
          <p:spPr>
            <a:xfrm>
              <a:off x="613775" y="2907475"/>
              <a:ext cx="5064900" cy="885900"/>
            </a:xfrm>
            <a:prstGeom prst="roundRect">
              <a:avLst>
                <a:gd fmla="val 16667" name="adj"/>
              </a:avLst>
            </a:prstGeom>
            <a:solidFill>
              <a:srgbClr val="70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6" name="Google Shape;136;p16"/>
            <p:cNvSpPr txBox="1"/>
            <p:nvPr/>
          </p:nvSpPr>
          <p:spPr>
            <a:xfrm>
              <a:off x="1532525" y="3127550"/>
              <a:ext cx="322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УПРОЩЕНИЕ ЗАПУСКА</a:t>
              </a:r>
              <a:r>
                <a:rPr lang="en-US" sz="1800">
                  <a:solidFill>
                    <a:srgbClr val="C15454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</a:t>
              </a:r>
              <a:endParaRPr sz="1300">
                <a:solidFill>
                  <a:schemeClr val="lt1"/>
                </a:solidFill>
              </a:endParaRPr>
            </a:p>
          </p:txBody>
        </p:sp>
      </p:grpSp>
      <p:grpSp>
        <p:nvGrpSpPr>
          <p:cNvPr id="137" name="Google Shape;137;p16"/>
          <p:cNvGrpSpPr/>
          <p:nvPr/>
        </p:nvGrpSpPr>
        <p:grpSpPr>
          <a:xfrm>
            <a:off x="6035700" y="1836638"/>
            <a:ext cx="5064900" cy="885900"/>
            <a:chOff x="6035700" y="1836638"/>
            <a:chExt cx="5064900" cy="885900"/>
          </a:xfrm>
        </p:grpSpPr>
        <p:sp>
          <p:nvSpPr>
            <p:cNvPr id="138" name="Google Shape;138;p16"/>
            <p:cNvSpPr/>
            <p:nvPr/>
          </p:nvSpPr>
          <p:spPr>
            <a:xfrm>
              <a:off x="6035700" y="1836638"/>
              <a:ext cx="5064900" cy="885900"/>
            </a:xfrm>
            <a:prstGeom prst="roundRect">
              <a:avLst>
                <a:gd fmla="val 16667" name="adj"/>
              </a:avLst>
            </a:prstGeom>
            <a:solidFill>
              <a:srgbClr val="70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9" name="Google Shape;139;p16"/>
            <p:cNvSpPr txBox="1"/>
            <p:nvPr/>
          </p:nvSpPr>
          <p:spPr>
            <a:xfrm>
              <a:off x="6120300" y="2048738"/>
              <a:ext cx="4895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ЭКОНОМИЧЕСКАЯ ЭФФЕКТИВНОСТЬ</a:t>
              </a:r>
              <a:endParaRPr sz="1300">
                <a:solidFill>
                  <a:schemeClr val="lt1"/>
                </a:solidFill>
              </a:endParaRPr>
            </a:p>
          </p:txBody>
        </p:sp>
      </p:grpSp>
      <p:grpSp>
        <p:nvGrpSpPr>
          <p:cNvPr id="140" name="Google Shape;140;p16"/>
          <p:cNvGrpSpPr/>
          <p:nvPr/>
        </p:nvGrpSpPr>
        <p:grpSpPr>
          <a:xfrm>
            <a:off x="6035700" y="2986038"/>
            <a:ext cx="5064900" cy="885900"/>
            <a:chOff x="6035700" y="3931013"/>
            <a:chExt cx="5064900" cy="885900"/>
          </a:xfrm>
        </p:grpSpPr>
        <p:sp>
          <p:nvSpPr>
            <p:cNvPr id="141" name="Google Shape;141;p16"/>
            <p:cNvSpPr/>
            <p:nvPr/>
          </p:nvSpPr>
          <p:spPr>
            <a:xfrm>
              <a:off x="6035700" y="3931013"/>
              <a:ext cx="5064900" cy="885900"/>
            </a:xfrm>
            <a:prstGeom prst="roundRect">
              <a:avLst>
                <a:gd fmla="val 16667" name="adj"/>
              </a:avLst>
            </a:prstGeom>
            <a:solidFill>
              <a:srgbClr val="C1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6461850" y="4143125"/>
              <a:ext cx="4365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УМЕНЬШЕНИЕ ВРЕДА ПРИРОДЕ</a:t>
              </a:r>
              <a:r>
                <a:rPr lang="en-US" sz="1800">
                  <a:solidFill>
                    <a:srgbClr val="C15454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endParaRPr sz="1300">
                <a:solidFill>
                  <a:schemeClr val="lt1"/>
                </a:solidFill>
              </a:endParaRPr>
            </a:p>
          </p:txBody>
        </p:sp>
      </p:grpSp>
      <p:grpSp>
        <p:nvGrpSpPr>
          <p:cNvPr id="143" name="Google Shape;143;p16"/>
          <p:cNvGrpSpPr/>
          <p:nvPr/>
        </p:nvGrpSpPr>
        <p:grpSpPr>
          <a:xfrm>
            <a:off x="6035700" y="5284850"/>
            <a:ext cx="5064900" cy="885900"/>
            <a:chOff x="537575" y="5032225"/>
            <a:chExt cx="5064900" cy="885900"/>
          </a:xfrm>
        </p:grpSpPr>
        <p:sp>
          <p:nvSpPr>
            <p:cNvPr id="144" name="Google Shape;144;p16"/>
            <p:cNvSpPr/>
            <p:nvPr/>
          </p:nvSpPr>
          <p:spPr>
            <a:xfrm>
              <a:off x="537575" y="5032225"/>
              <a:ext cx="5064900" cy="885900"/>
            </a:xfrm>
            <a:prstGeom prst="roundRect">
              <a:avLst>
                <a:gd fmla="val 16667" name="adj"/>
              </a:avLst>
            </a:prstGeom>
            <a:solidFill>
              <a:srgbClr val="C1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941225" y="5244325"/>
              <a:ext cx="4257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БЫСТРЫЙ ПОВТОРНЫЙ ЗАПУСК</a:t>
              </a: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sz="1800">
                  <a:solidFill>
                    <a:srgbClr val="C15454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endParaRPr sz="1300">
                <a:solidFill>
                  <a:schemeClr val="lt1"/>
                </a:solidFill>
              </a:endParaRPr>
            </a:p>
          </p:txBody>
        </p:sp>
      </p:grpSp>
      <p:pic>
        <p:nvPicPr>
          <p:cNvPr id="146" name="Google Shape;146;p16"/>
          <p:cNvPicPr preferRelativeResize="0"/>
          <p:nvPr/>
        </p:nvPicPr>
        <p:blipFill rotWithShape="1">
          <a:blip r:embed="rId5">
            <a:alphaModFix/>
          </a:blip>
          <a:srcRect b="0" l="25867" r="32592" t="0"/>
          <a:stretch/>
        </p:blipFill>
        <p:spPr>
          <a:xfrm>
            <a:off x="1058675" y="1806700"/>
            <a:ext cx="3993104" cy="42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27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367825" y="227500"/>
            <a:ext cx="9132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МОДЕЛИРОВАНИЕ          АППАРАТА В </a:t>
            </a:r>
            <a:r>
              <a:rPr b="1" lang="en-US" sz="53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KSP</a:t>
            </a:r>
            <a:endParaRPr>
              <a:solidFill>
                <a:srgbClr val="C15454"/>
              </a:solidFill>
            </a:endParaRPr>
          </a:p>
        </p:txBody>
      </p:sp>
      <p:sp>
        <p:nvSpPr>
          <p:cNvPr id="155" name="Google Shape;155;p17"/>
          <p:cNvSpPr/>
          <p:nvPr/>
        </p:nvSpPr>
        <p:spPr>
          <a:xfrm rot="899926">
            <a:off x="11696391" y="3518631"/>
            <a:ext cx="723343" cy="723343"/>
          </a:xfrm>
          <a:prstGeom prst="rect">
            <a:avLst/>
          </a:prstGeom>
          <a:noFill/>
          <a:ln cap="flat" cmpd="sng" w="5715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7"/>
          <p:cNvSpPr/>
          <p:nvPr/>
        </p:nvSpPr>
        <p:spPr>
          <a:xfrm rot="899926">
            <a:off x="-551834" y="5101681"/>
            <a:ext cx="723343" cy="723343"/>
          </a:xfrm>
          <a:prstGeom prst="rect">
            <a:avLst/>
          </a:prstGeom>
          <a:noFill/>
          <a:ln cap="flat" cmpd="sng" w="57150">
            <a:solidFill>
              <a:srgbClr val="9036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/>
          <p:nvPr/>
        </p:nvSpPr>
        <p:spPr>
          <a:xfrm rot="899926">
            <a:off x="9581091" y="-272769"/>
            <a:ext cx="723343" cy="723343"/>
          </a:xfrm>
          <a:prstGeom prst="rect">
            <a:avLst/>
          </a:prstGeom>
          <a:noFill/>
          <a:ln cap="flat" cmpd="sng" w="5715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7"/>
          <p:cNvSpPr/>
          <p:nvPr/>
        </p:nvSpPr>
        <p:spPr>
          <a:xfrm rot="-2158407">
            <a:off x="2933553" y="2629407"/>
            <a:ext cx="2952961" cy="2952961"/>
          </a:xfrm>
          <a:prstGeom prst="rect">
            <a:avLst/>
          </a:prstGeom>
          <a:noFill/>
          <a:ln cap="flat" cmpd="sng" w="15240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7"/>
          <p:cNvSpPr/>
          <p:nvPr/>
        </p:nvSpPr>
        <p:spPr>
          <a:xfrm rot="1096466">
            <a:off x="9320222" y="4424998"/>
            <a:ext cx="1625480" cy="1485928"/>
          </a:xfrm>
          <a:prstGeom prst="rect">
            <a:avLst/>
          </a:prstGeom>
          <a:noFill/>
          <a:ln cap="flat" cmpd="sng" w="11430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2750" y="2530598"/>
            <a:ext cx="6076725" cy="37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27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367825" y="227500"/>
            <a:ext cx="114654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ИССЛЕДОВАНИЕ МОДЕЛИ В СРЕДЕ </a:t>
            </a:r>
            <a:r>
              <a:rPr b="1" lang="en-US" sz="53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BLENDER</a:t>
            </a:r>
            <a:endParaRPr>
              <a:solidFill>
                <a:srgbClr val="C15454"/>
              </a:solidFill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/>
          <p:nvPr/>
        </p:nvSpPr>
        <p:spPr>
          <a:xfrm rot="1096466">
            <a:off x="9734347" y="2839348"/>
            <a:ext cx="1625480" cy="1485928"/>
          </a:xfrm>
          <a:prstGeom prst="rect">
            <a:avLst/>
          </a:prstGeom>
          <a:noFill/>
          <a:ln cap="flat" cmpd="sng" w="11430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8"/>
          <p:cNvSpPr/>
          <p:nvPr/>
        </p:nvSpPr>
        <p:spPr>
          <a:xfrm rot="-2116191">
            <a:off x="2328836" y="3617142"/>
            <a:ext cx="1865167" cy="1865167"/>
          </a:xfrm>
          <a:prstGeom prst="rect">
            <a:avLst/>
          </a:prstGeom>
          <a:noFill/>
          <a:ln cap="flat" cmpd="sng" w="152400">
            <a:solidFill>
              <a:srgbClr val="9036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225" y="2330177"/>
            <a:ext cx="7408250" cy="36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 amt="70000"/>
          </a:blip>
          <a:srcRect b="0" l="1029" r="0" t="0"/>
          <a:stretch/>
        </p:blipFill>
        <p:spPr>
          <a:xfrm>
            <a:off x="0" y="0"/>
            <a:ext cx="1226377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398000" y="243925"/>
            <a:ext cx="10076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ФИЗИЧЕСКАЯ МОДЕЛЬ</a:t>
            </a:r>
            <a:endParaRPr b="1" sz="1800">
              <a:solidFill>
                <a:srgbClr val="C154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/>
          <p:nvPr/>
        </p:nvSpPr>
        <p:spPr>
          <a:xfrm rot="899926">
            <a:off x="10868116" y="4211056"/>
            <a:ext cx="723343" cy="723343"/>
          </a:xfrm>
          <a:prstGeom prst="rect">
            <a:avLst/>
          </a:prstGeom>
          <a:noFill/>
          <a:ln cap="flat" cmpd="sng" w="5715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9"/>
          <p:cNvSpPr/>
          <p:nvPr/>
        </p:nvSpPr>
        <p:spPr>
          <a:xfrm rot="-2700449">
            <a:off x="6013760" y="4245320"/>
            <a:ext cx="1625568" cy="1485773"/>
          </a:xfrm>
          <a:prstGeom prst="rect">
            <a:avLst/>
          </a:prstGeom>
          <a:noFill/>
          <a:ln cap="flat" cmpd="sng" w="11430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19"/>
          <p:cNvSpPr/>
          <p:nvPr/>
        </p:nvSpPr>
        <p:spPr>
          <a:xfrm rot="899926">
            <a:off x="219991" y="4211056"/>
            <a:ext cx="723343" cy="723343"/>
          </a:xfrm>
          <a:prstGeom prst="rect">
            <a:avLst/>
          </a:prstGeom>
          <a:noFill/>
          <a:ln cap="flat" cmpd="sng" w="5715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9"/>
          <p:cNvSpPr/>
          <p:nvPr/>
        </p:nvSpPr>
        <p:spPr>
          <a:xfrm rot="1096243">
            <a:off x="9076646" y="2010198"/>
            <a:ext cx="1356907" cy="1240408"/>
          </a:xfrm>
          <a:prstGeom prst="rect">
            <a:avLst/>
          </a:prstGeom>
          <a:noFill/>
          <a:ln cap="flat" cmpd="sng" w="11430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5163" y="4396688"/>
            <a:ext cx="5381625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988" y="3291800"/>
            <a:ext cx="37623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6500" y="2164688"/>
            <a:ext cx="1885950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/>
          <p:nvPr/>
        </p:nvSpPr>
        <p:spPr>
          <a:xfrm rot="899926">
            <a:off x="2822466" y="1754044"/>
            <a:ext cx="723343" cy="723343"/>
          </a:xfrm>
          <a:prstGeom prst="rect">
            <a:avLst/>
          </a:prstGeom>
          <a:noFill/>
          <a:ln cap="flat" cmpd="sng" w="5715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000" y="1469363"/>
            <a:ext cx="262890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4000" stPos="0" sy="-100000" ky="0"/>
          </a:effectLst>
        </p:spPr>
      </p:pic>
      <p:sp>
        <p:nvSpPr>
          <p:cNvPr id="199" name="Google Shape;199;p20"/>
          <p:cNvSpPr txBox="1"/>
          <p:nvPr/>
        </p:nvSpPr>
        <p:spPr>
          <a:xfrm>
            <a:off x="627900" y="227500"/>
            <a:ext cx="109362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ИССЛЕДОВАНИЕ МОДЕЛИ В СРЕДЕ </a:t>
            </a:r>
            <a:r>
              <a:rPr b="1" lang="en-US" sz="53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OPENFOAM</a:t>
            </a:r>
            <a:endParaRPr>
              <a:solidFill>
                <a:srgbClr val="C15454"/>
              </a:solidFill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/>
          <p:nvPr/>
        </p:nvSpPr>
        <p:spPr>
          <a:xfrm rot="-2116191">
            <a:off x="473536" y="3656917"/>
            <a:ext cx="1865167" cy="1865167"/>
          </a:xfrm>
          <a:prstGeom prst="rect">
            <a:avLst/>
          </a:prstGeom>
          <a:noFill/>
          <a:ln cap="flat" cmpd="sng" w="152400">
            <a:solidFill>
              <a:srgbClr val="9036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0"/>
          <p:cNvSpPr/>
          <p:nvPr/>
        </p:nvSpPr>
        <p:spPr>
          <a:xfrm rot="-2158407">
            <a:off x="5070478" y="2705607"/>
            <a:ext cx="2952961" cy="2952961"/>
          </a:xfrm>
          <a:prstGeom prst="rect">
            <a:avLst/>
          </a:prstGeom>
          <a:noFill/>
          <a:ln cap="flat" cmpd="sng" w="15240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0"/>
          <p:cNvSpPr/>
          <p:nvPr/>
        </p:nvSpPr>
        <p:spPr>
          <a:xfrm rot="1096466">
            <a:off x="5427397" y="5009398"/>
            <a:ext cx="1625480" cy="1485928"/>
          </a:xfrm>
          <a:prstGeom prst="rect">
            <a:avLst/>
          </a:prstGeom>
          <a:noFill/>
          <a:ln cap="flat" cmpd="sng" w="11430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20"/>
          <p:cNvPicPr preferRelativeResize="0"/>
          <p:nvPr/>
        </p:nvPicPr>
        <p:blipFill rotWithShape="1">
          <a:blip r:embed="rId5">
            <a:alphaModFix/>
          </a:blip>
          <a:srcRect b="0" l="26674" r="28623" t="12739"/>
          <a:stretch/>
        </p:blipFill>
        <p:spPr>
          <a:xfrm>
            <a:off x="1496375" y="2119900"/>
            <a:ext cx="5019274" cy="437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11" name="Google Shape;211;p21"/>
          <p:cNvPicPr preferRelativeResize="0"/>
          <p:nvPr/>
        </p:nvPicPr>
        <p:blipFill rotWithShape="1">
          <a:blip r:embed="rId3">
            <a:alphaModFix amt="70000"/>
          </a:blip>
          <a:srcRect b="0" l="1029" r="0" t="0"/>
          <a:stretch/>
        </p:blipFill>
        <p:spPr>
          <a:xfrm>
            <a:off x="0" y="0"/>
            <a:ext cx="1226377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/>
        </p:nvSpPr>
        <p:spPr>
          <a:xfrm>
            <a:off x="398000" y="243925"/>
            <a:ext cx="10076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ФИЗИЧЕСКАЯ МОДЕЛЬ</a:t>
            </a:r>
            <a:endParaRPr b="1" sz="1800">
              <a:solidFill>
                <a:srgbClr val="C154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1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/>
          <p:nvPr/>
        </p:nvSpPr>
        <p:spPr>
          <a:xfrm rot="-3858783">
            <a:off x="2614950" y="2515571"/>
            <a:ext cx="2617580" cy="2514255"/>
          </a:xfrm>
          <a:prstGeom prst="rect">
            <a:avLst/>
          </a:prstGeom>
          <a:noFill/>
          <a:ln cap="flat" cmpd="sng" w="11430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1"/>
          <p:cNvSpPr/>
          <p:nvPr/>
        </p:nvSpPr>
        <p:spPr>
          <a:xfrm rot="-2027199">
            <a:off x="7842563" y="4000027"/>
            <a:ext cx="1184675" cy="1178434"/>
          </a:xfrm>
          <a:prstGeom prst="rect">
            <a:avLst/>
          </a:prstGeom>
          <a:noFill/>
          <a:ln cap="flat" cmpd="sng" w="11430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1"/>
          <p:cNvSpPr/>
          <p:nvPr/>
        </p:nvSpPr>
        <p:spPr>
          <a:xfrm rot="899926">
            <a:off x="7118091" y="2145594"/>
            <a:ext cx="723343" cy="723343"/>
          </a:xfrm>
          <a:prstGeom prst="rect">
            <a:avLst/>
          </a:prstGeom>
          <a:noFill/>
          <a:ln cap="flat" cmpd="sng" w="5715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Google Shape;2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0936" y="2521225"/>
            <a:ext cx="5974125" cy="2282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chemeClr val="accent1">
                <a:alpha val="50000"/>
              </a:schemeClr>
            </a:outerShdw>
          </a:effectLst>
        </p:spPr>
      </p:pic>
      <p:sp>
        <p:nvSpPr>
          <p:cNvPr id="218" name="Google Shape;218;p21"/>
          <p:cNvSpPr txBox="1"/>
          <p:nvPr/>
        </p:nvSpPr>
        <p:spPr>
          <a:xfrm>
            <a:off x="586475" y="11019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ПОДЪЕМНАЯ СИЛА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Hexon-Tosc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6C6BA"/>
      </a:accent1>
      <a:accent2>
        <a:srgbClr val="3F434D"/>
      </a:accent2>
      <a:accent3>
        <a:srgbClr val="46C6BA"/>
      </a:accent3>
      <a:accent4>
        <a:srgbClr val="3F434D"/>
      </a:accent4>
      <a:accent5>
        <a:srgbClr val="46C6BA"/>
      </a:accent5>
      <a:accent6>
        <a:srgbClr val="3F434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